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119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2A54849-7551-4395-8819-4167C535730B}" type="datetimeFigureOut">
              <a:rPr lang="en-US" smtClean="0"/>
              <a:pPr/>
              <a:t>05/12/2019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B4B981B-E924-4169-818B-46E107879C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54849-7551-4395-8819-4167C535730B}" type="datetimeFigureOut">
              <a:rPr lang="en-US" smtClean="0"/>
              <a:pPr/>
              <a:t>05/12/2019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B981B-E924-4169-818B-46E107879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54849-7551-4395-8819-4167C535730B}" type="datetimeFigureOut">
              <a:rPr lang="en-US" smtClean="0"/>
              <a:pPr/>
              <a:t>05/12/2019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B981B-E924-4169-818B-46E107879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54849-7551-4395-8819-4167C535730B}" type="datetimeFigureOut">
              <a:rPr lang="en-US" smtClean="0"/>
              <a:pPr/>
              <a:t>05/12/2019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B981B-E924-4169-818B-46E107879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2A54849-7551-4395-8819-4167C535730B}" type="datetimeFigureOut">
              <a:rPr lang="en-US" smtClean="0"/>
              <a:pPr/>
              <a:t>05/12/2019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B4B981B-E924-4169-818B-46E107879C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54849-7551-4395-8819-4167C535730B}" type="datetimeFigureOut">
              <a:rPr lang="en-US" smtClean="0"/>
              <a:pPr/>
              <a:t>05/12/2019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B4B981B-E924-4169-818B-46E107879C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54849-7551-4395-8819-4167C535730B}" type="datetimeFigureOut">
              <a:rPr lang="en-US" smtClean="0"/>
              <a:pPr/>
              <a:t>05/12/2019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B4B981B-E924-4169-818B-46E107879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54849-7551-4395-8819-4167C535730B}" type="datetimeFigureOut">
              <a:rPr lang="en-US" smtClean="0"/>
              <a:pPr/>
              <a:t>05/12/2019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B981B-E924-4169-818B-46E107879C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54849-7551-4395-8819-4167C535730B}" type="datetimeFigureOut">
              <a:rPr lang="en-US" smtClean="0"/>
              <a:pPr/>
              <a:t>05/12/2019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B981B-E924-4169-818B-46E107879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2A54849-7551-4395-8819-4167C535730B}" type="datetimeFigureOut">
              <a:rPr lang="en-US" smtClean="0"/>
              <a:pPr/>
              <a:t>05/12/2019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B4B981B-E924-4169-818B-46E107879C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2A54849-7551-4395-8819-4167C535730B}" type="datetimeFigureOut">
              <a:rPr lang="en-US" smtClean="0"/>
              <a:pPr/>
              <a:t>05/12/2019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B4B981B-E924-4169-818B-46E107879C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2A54849-7551-4395-8819-4167C535730B}" type="datetimeFigureOut">
              <a:rPr lang="en-US" smtClean="0"/>
              <a:pPr/>
              <a:t>05/12/2019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B4B981B-E924-4169-818B-46E107879C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762000"/>
            <a:ext cx="7315200" cy="1066800"/>
          </a:xfrm>
        </p:spPr>
        <p:txBody>
          <a:bodyPr>
            <a:prstTxWarp prst="textWave2">
              <a:avLst/>
            </a:prstTxWarp>
            <a:no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effectLst/>
              </a:rPr>
              <a:t>NEO Marxism</a:t>
            </a:r>
            <a:endParaRPr lang="en-US" sz="5400" dirty="0">
              <a:solidFill>
                <a:srgbClr val="FF0000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4267200"/>
            <a:ext cx="688112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Dr. </a:t>
            </a:r>
            <a:r>
              <a:rPr lang="en-US" sz="2400" i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Dhoble</a:t>
            </a:r>
            <a:r>
              <a:rPr lang="en-US" sz="2400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D.B.</a:t>
            </a:r>
          </a:p>
          <a:p>
            <a:pPr algn="ctr"/>
            <a:r>
              <a:rPr lang="en-US" sz="2400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Associate </a:t>
            </a:r>
            <a:r>
              <a:rPr lang="en-US" sz="2400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Professor</a:t>
            </a:r>
          </a:p>
          <a:p>
            <a:pPr algn="ctr"/>
            <a:r>
              <a:rPr lang="en-US" sz="24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Department of </a:t>
            </a:r>
            <a:r>
              <a:rPr lang="en-US" sz="2400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Pol-Sci</a:t>
            </a:r>
            <a:endParaRPr lang="en-US" sz="2400" i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400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S.C.S. College, </a:t>
            </a:r>
            <a:r>
              <a:rPr lang="en-US" sz="2400" i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Omerga</a:t>
            </a:r>
            <a:endParaRPr lang="en-US" sz="2400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NEO MARXISM	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790688" cy="2971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</a:rPr>
              <a:t>Meaning </a:t>
            </a:r>
            <a:r>
              <a:rPr lang="en-US" b="1" smtClean="0">
                <a:solidFill>
                  <a:srgbClr val="00B0F0"/>
                </a:solidFill>
              </a:rPr>
              <a:t>of New Marxism</a:t>
            </a:r>
            <a:r>
              <a:rPr lang="en-US" b="1" dirty="0" smtClean="0">
                <a:solidFill>
                  <a:srgbClr val="00B0F0"/>
                </a:solidFill>
              </a:rPr>
              <a:t>:</a:t>
            </a:r>
          </a:p>
          <a:p>
            <a:pPr lvl="2" algn="just">
              <a:buFont typeface="Wingdings" pitchFamily="2" charset="2"/>
              <a:buChar char="v"/>
            </a:pPr>
            <a:r>
              <a:rPr lang="en-US" dirty="0" smtClean="0"/>
              <a:t>Neo Marxism means the thoughts of marks and Angels and certain new aspects along with changing of time one put in new way is called New Marxism.</a:t>
            </a:r>
          </a:p>
          <a:p>
            <a:pPr lvl="2" algn="just">
              <a:buFont typeface="Wingdings" pitchFamily="2" charset="2"/>
              <a:buChar char="v"/>
            </a:pPr>
            <a:r>
              <a:rPr lang="en-US" dirty="0" smtClean="0"/>
              <a:t>After the second world war some new thoughts comes into existence to apposing the thought of Marx is called new Marxism.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43712" y="3886200"/>
            <a:ext cx="7790688" cy="2971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 algn="just">
              <a:buNone/>
            </a:pPr>
            <a:r>
              <a:rPr lang="en-US" sz="3200" b="1" dirty="0" smtClean="0">
                <a:solidFill>
                  <a:srgbClr val="00B0F0"/>
                </a:solidFill>
              </a:rPr>
              <a:t>Theory of Marxism:</a:t>
            </a:r>
          </a:p>
          <a:p>
            <a:pPr lvl="3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400" dirty="0" smtClean="0"/>
              <a:t>Deletion materialism.</a:t>
            </a:r>
          </a:p>
          <a:p>
            <a:pPr lvl="3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400" dirty="0" smtClean="0"/>
              <a:t>Materialistic interpretation of History.</a:t>
            </a:r>
          </a:p>
          <a:p>
            <a:pPr lvl="3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400" dirty="0" smtClean="0"/>
              <a:t>Theory of surplus value.</a:t>
            </a:r>
          </a:p>
          <a:p>
            <a:pPr lvl="3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400" dirty="0" smtClean="0"/>
              <a:t>Theory of class struggle.</a:t>
            </a:r>
          </a:p>
          <a:p>
            <a:pPr lvl="3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400" dirty="0" smtClean="0"/>
              <a:t>Theory of state.</a:t>
            </a:r>
          </a:p>
          <a:p>
            <a:pPr lvl="3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400" dirty="0" smtClean="0"/>
              <a:t>Labor’s  dictatorship.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3914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Follower </a:t>
            </a:r>
            <a:r>
              <a:rPr lang="en-US" sz="3200" b="1" dirty="0" smtClean="0">
                <a:solidFill>
                  <a:srgbClr val="FF0000"/>
                </a:solidFill>
              </a:rPr>
              <a:t>of Marx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2800" dirty="0" err="1" smtClean="0"/>
              <a:t>Lanin</a:t>
            </a:r>
            <a:r>
              <a:rPr lang="en-US" sz="2800" dirty="0" smtClean="0"/>
              <a:t>, Stalin, </a:t>
            </a:r>
            <a:r>
              <a:rPr lang="en-US" sz="2800" dirty="0" err="1" smtClean="0"/>
              <a:t>Krushu</a:t>
            </a:r>
            <a:r>
              <a:rPr lang="en-US" sz="2800" dirty="0" smtClean="0"/>
              <a:t>, Mao.</a:t>
            </a:r>
            <a:br>
              <a:rPr lang="en-US" sz="2800" dirty="0" smtClean="0"/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848600" cy="5334000"/>
          </a:xfrm>
        </p:spPr>
        <p:txBody>
          <a:bodyPr>
            <a:normAutofit fontScale="70000" lnSpcReduction="20000"/>
          </a:bodyPr>
          <a:lstStyle/>
          <a:p>
            <a:pPr lvl="1">
              <a:buFont typeface="Wingdings" pitchFamily="2" charset="2"/>
              <a:buChar char="v"/>
            </a:pPr>
            <a:r>
              <a:rPr lang="en-US" sz="3400" dirty="0" smtClean="0"/>
              <a:t>Russian Revolution in 1917.</a:t>
            </a:r>
          </a:p>
          <a:p>
            <a:pPr lvl="1">
              <a:buFont typeface="Wingdings" pitchFamily="2" charset="2"/>
              <a:buChar char="v"/>
            </a:pPr>
            <a:r>
              <a:rPr lang="en-US" sz="3400" dirty="0" smtClean="0"/>
              <a:t>China Revolution in 1949.</a:t>
            </a:r>
          </a:p>
          <a:p>
            <a:pPr lvl="1">
              <a:buFont typeface="Wingdings" pitchFamily="2" charset="2"/>
              <a:buChar char="v"/>
            </a:pPr>
            <a:endParaRPr lang="en-US" sz="10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Revolution in Europe after 1970 and changes 1989 – 1990.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Poland, Hungry, East Germany, Bulgaria, Rumania from where socialism comes to end.</a:t>
            </a:r>
          </a:p>
          <a:p>
            <a:pPr>
              <a:buFont typeface="Wingdings" pitchFamily="2" charset="2"/>
              <a:buChar char="Ø"/>
            </a:pPr>
            <a:endParaRPr lang="en-US" sz="1000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1990 – 1991 Destruction of Russia.</a:t>
            </a:r>
          </a:p>
          <a:p>
            <a:pPr>
              <a:buFont typeface="Wingdings" pitchFamily="2" charset="2"/>
              <a:buChar char="Ø"/>
            </a:pPr>
            <a:endParaRPr lang="en-US" sz="1100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1923 Frankfurt School (Germany) established Research Institute.</a:t>
            </a:r>
          </a:p>
          <a:p>
            <a:pPr>
              <a:buFont typeface="Wingdings" pitchFamily="2" charset="2"/>
              <a:buChar char="Ø"/>
            </a:pPr>
            <a:endParaRPr lang="en-US" sz="1000" dirty="0" smtClean="0"/>
          </a:p>
          <a:p>
            <a:pPr algn="ctr">
              <a:buNone/>
            </a:pPr>
            <a:r>
              <a:rPr lang="en-US" sz="41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Supporters of New Marxism: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3100" dirty="0" err="1" smtClean="0"/>
              <a:t>Antonai</a:t>
            </a:r>
            <a:r>
              <a:rPr lang="en-US" sz="3100" dirty="0" smtClean="0"/>
              <a:t> </a:t>
            </a:r>
            <a:r>
              <a:rPr lang="en-US" sz="3100" dirty="0" err="1" smtClean="0"/>
              <a:t>Gramci</a:t>
            </a:r>
            <a:r>
              <a:rPr lang="en-US" sz="3100" dirty="0" smtClean="0"/>
              <a:t>.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3100" dirty="0" smtClean="0"/>
              <a:t>Jorge Lukas.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3100" dirty="0" err="1" smtClean="0"/>
              <a:t>Althunjer</a:t>
            </a:r>
            <a:r>
              <a:rPr lang="en-US" sz="3100" dirty="0" smtClean="0"/>
              <a:t>.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3100" dirty="0" smtClean="0"/>
              <a:t>Karl </a:t>
            </a:r>
            <a:r>
              <a:rPr lang="en-US" sz="3100" dirty="0" err="1" smtClean="0"/>
              <a:t>Korse</a:t>
            </a:r>
            <a:r>
              <a:rPr lang="en-US" sz="3100" dirty="0" smtClean="0"/>
              <a:t>.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3100" dirty="0" err="1" smtClean="0"/>
              <a:t>Rudalf</a:t>
            </a:r>
            <a:r>
              <a:rPr lang="en-US" sz="3100" dirty="0" smtClean="0"/>
              <a:t> </a:t>
            </a:r>
            <a:r>
              <a:rPr lang="en-US" sz="3100" dirty="0" err="1" smtClean="0"/>
              <a:t>Bahro</a:t>
            </a:r>
            <a:r>
              <a:rPr lang="en-US" sz="3100" dirty="0" smtClean="0"/>
              <a:t>.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3100" dirty="0" err="1" smtClean="0"/>
              <a:t>Joger</a:t>
            </a:r>
            <a:r>
              <a:rPr lang="en-US" sz="3100" dirty="0" smtClean="0"/>
              <a:t> </a:t>
            </a:r>
            <a:r>
              <a:rPr lang="en-US" sz="3100" dirty="0" err="1" smtClean="0"/>
              <a:t>Habarmus</a:t>
            </a:r>
            <a:r>
              <a:rPr lang="en-US" sz="3100" dirty="0" smtClean="0"/>
              <a:t>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498080" cy="1524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Characteristics of New Marxism: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3148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Support to Democracy: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/>
              <a:t>Social change.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/>
              <a:t>Real reason of conflict is not the different groups.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/>
              <a:t>Development in worker position.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/>
              <a:t>Welfare state.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/>
              <a:t>Criticism on historical view.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Demerits of New Marxism: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Ø"/>
            </a:pPr>
            <a:r>
              <a:rPr lang="en-US" sz="2800" dirty="0" smtClean="0"/>
              <a:t>Limited up to Europe.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Ø"/>
            </a:pPr>
            <a:r>
              <a:rPr lang="en-US" sz="2800" dirty="0" smtClean="0"/>
              <a:t>Supporting to industrialism is improper. </a:t>
            </a:r>
            <a:endParaRPr lang="en-US" sz="28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musicsongz.com/wp-content/uploads/Red-Ros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09600"/>
            <a:ext cx="767936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971800" y="3886200"/>
            <a:ext cx="5410200" cy="2133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002060"/>
                </a:solidFill>
                <a:latin typeface="Century Schoolbook" pitchFamily="18" charset="0"/>
              </a:rPr>
              <a:t>Thank You!!</a:t>
            </a:r>
            <a:endParaRPr lang="en-US" sz="8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58</TotalTime>
  <Words>234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NEO Marxism</vt:lpstr>
      <vt:lpstr>NEO MARXISM </vt:lpstr>
      <vt:lpstr>  Follower of Marx Lanin, Stalin, Krushu, Mao. </vt:lpstr>
      <vt:lpstr>Characteristics of New Marxism: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Babasaheb Ambedkar Marathawada University Aurangabad</dc:title>
  <dc:creator>Imran</dc:creator>
  <cp:lastModifiedBy>Shree</cp:lastModifiedBy>
  <cp:revision>38</cp:revision>
  <dcterms:created xsi:type="dcterms:W3CDTF">2015-01-17T12:35:22Z</dcterms:created>
  <dcterms:modified xsi:type="dcterms:W3CDTF">2019-12-05T01:43:04Z</dcterms:modified>
</cp:coreProperties>
</file>